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59" r:id="rId5"/>
    <p:sldId id="262" r:id="rId6"/>
    <p:sldId id="260" r:id="rId7"/>
    <p:sldId id="265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CC"/>
    <a:srgbClr val="99CCFF"/>
    <a:srgbClr val="E0E4E4"/>
    <a:srgbClr val="C4D9DA"/>
    <a:srgbClr val="CCECFF"/>
    <a:srgbClr val="FFFF66"/>
    <a:srgbClr val="F7DB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 userDrawn="1"/>
        </p:nvGrpSpPr>
        <p:grpSpPr>
          <a:xfrm>
            <a:off x="0" y="0"/>
            <a:ext cx="3357554" cy="6858000"/>
            <a:chOff x="0" y="0"/>
            <a:chExt cx="3357554" cy="6858000"/>
          </a:xfrm>
        </p:grpSpPr>
        <p:pic>
          <p:nvPicPr>
            <p:cNvPr id="20" name="Picture 22" descr="http://oboi.tululu.org/o/8/6405/prew.jpg"/>
            <p:cNvPicPr>
              <a:picLocks noChangeAspect="1" noChangeArrowheads="1"/>
            </p:cNvPicPr>
            <p:nvPr userDrawn="1"/>
          </p:nvPicPr>
          <p:blipFill>
            <a:blip r:embed="rId2"/>
            <a:srcRect l="25997" r="39946"/>
            <a:stretch>
              <a:fillRect/>
            </a:stretch>
          </p:blipFill>
          <p:spPr bwMode="auto">
            <a:xfrm flipH="1">
              <a:off x="0" y="0"/>
              <a:ext cx="3357554" cy="6858000"/>
            </a:xfrm>
            <a:prstGeom prst="rect">
              <a:avLst/>
            </a:prstGeom>
            <a:noFill/>
          </p:spPr>
        </p:pic>
        <p:pic>
          <p:nvPicPr>
            <p:cNvPr id="21" name="Picture 10" descr="http://www.playcast.ru/uploads/2013/04/18/5199674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680" y="2786058"/>
              <a:ext cx="1569899" cy="3919516"/>
            </a:xfrm>
            <a:prstGeom prst="rect">
              <a:avLst/>
            </a:prstGeom>
            <a:noFill/>
            <a:effectLst>
              <a:outerShdw blurRad="50800" dist="38100" sx="109000" sy="1090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r="55353" b="37595"/>
            <a:stretch>
              <a:fillRect/>
            </a:stretch>
          </p:blipFill>
          <p:spPr bwMode="auto">
            <a:xfrm rot="16200000" flipV="1">
              <a:off x="-321471" y="464323"/>
              <a:ext cx="2071702" cy="1428760"/>
            </a:xfrm>
            <a:prstGeom prst="rect">
              <a:avLst/>
            </a:prstGeom>
            <a:noFill/>
          </p:spPr>
        </p:pic>
        <p:pic>
          <p:nvPicPr>
            <p:cNvPr id="23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30721" b="65360"/>
            <a:stretch>
              <a:fillRect/>
            </a:stretch>
          </p:blipFill>
          <p:spPr bwMode="auto">
            <a:xfrm rot="16200000" flipV="1">
              <a:off x="-1178759" y="2893215"/>
              <a:ext cx="3214709" cy="571503"/>
            </a:xfrm>
            <a:prstGeom prst="rect">
              <a:avLst/>
            </a:prstGeom>
            <a:noFill/>
          </p:spPr>
        </p:pic>
        <p:pic>
          <p:nvPicPr>
            <p:cNvPr id="24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t="25003" r="40743"/>
            <a:stretch>
              <a:fillRect/>
            </a:stretch>
          </p:blipFill>
          <p:spPr bwMode="auto">
            <a:xfrm flipH="1">
              <a:off x="0" y="0"/>
              <a:ext cx="2078062" cy="1285812"/>
            </a:xfrm>
            <a:prstGeom prst="rect">
              <a:avLst/>
            </a:prstGeom>
            <a:noFill/>
          </p:spPr>
        </p:pic>
        <p:pic>
          <p:nvPicPr>
            <p:cNvPr id="25" name="Picture 12" descr="http://s4.pic4you.ru/y2014/06-20/24687/4456513.png"/>
            <p:cNvPicPr>
              <a:picLocks noChangeAspect="1" noChangeArrowheads="1"/>
            </p:cNvPicPr>
            <p:nvPr userDrawn="1"/>
          </p:nvPicPr>
          <p:blipFill>
            <a:blip r:embed="rId7"/>
            <a:srcRect l="17143" r="17500"/>
            <a:stretch>
              <a:fillRect/>
            </a:stretch>
          </p:blipFill>
          <p:spPr bwMode="auto">
            <a:xfrm>
              <a:off x="142844" y="2285992"/>
              <a:ext cx="1634112" cy="2500290"/>
            </a:xfrm>
            <a:prstGeom prst="rect">
              <a:avLst/>
            </a:prstGeom>
            <a:noFill/>
          </p:spPr>
        </p:pic>
      </p:grpSp>
      <p:pic>
        <p:nvPicPr>
          <p:cNvPr id="28" name="Picture 10" descr="http://www.playcast.ru/uploads/2015/06/26/14113172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7158" y="428604"/>
            <a:ext cx="2428892" cy="3088537"/>
          </a:xfrm>
          <a:prstGeom prst="rect">
            <a:avLst/>
          </a:prstGeom>
          <a:noFill/>
        </p:spPr>
      </p:pic>
      <p:sp>
        <p:nvSpPr>
          <p:cNvPr id="26" name="Блок-схема: документ 25"/>
          <p:cNvSpPr/>
          <p:nvPr userDrawn="1"/>
        </p:nvSpPr>
        <p:spPr>
          <a:xfrm rot="5400000">
            <a:off x="2000240" y="-285760"/>
            <a:ext cx="6858000" cy="7429520"/>
          </a:xfrm>
          <a:prstGeom prst="flowChartDocument">
            <a:avLst/>
          </a:prstGeom>
          <a:solidFill>
            <a:srgbClr val="E0E4E4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429652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9CCFF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9CCFF"/>
              </a:solidFill>
              <a:latin typeface="Monotype Corsiva" pitchFamily="66" charset="0"/>
            </a:endParaRPr>
          </a:p>
        </p:txBody>
      </p:sp>
      <p:pic>
        <p:nvPicPr>
          <p:cNvPr id="31" name="Picture 12" descr="http://nachalo4ka.ru/wp-content/uploads/2014/07/osennie-vetochki-1.png"/>
          <p:cNvPicPr>
            <a:picLocks noChangeAspect="1" noChangeArrowheads="1"/>
          </p:cNvPicPr>
          <p:nvPr userDrawn="1"/>
        </p:nvPicPr>
        <p:blipFill>
          <a:blip r:embed="rId9" cstate="print"/>
          <a:srcRect l="67670" t="55147" r="16770" b="9070"/>
          <a:stretch>
            <a:fillRect/>
          </a:stretch>
        </p:blipFill>
        <p:spPr bwMode="auto">
          <a:xfrm rot="8146598" flipV="1">
            <a:off x="1850568" y="-3541"/>
            <a:ext cx="513072" cy="508169"/>
          </a:xfrm>
          <a:prstGeom prst="rect">
            <a:avLst/>
          </a:prstGeom>
          <a:noFill/>
        </p:spPr>
      </p:pic>
      <p:sp>
        <p:nvSpPr>
          <p:cNvPr id="27" name="Рамка 2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C4D9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://www.playcast.ru/uploads/2014/03/10/7799458.png"/>
          <p:cNvPicPr>
            <a:picLocks noChangeAspect="1" noChangeArrowheads="1"/>
          </p:cNvPicPr>
          <p:nvPr userDrawn="1"/>
        </p:nvPicPr>
        <p:blipFill>
          <a:blip r:embed="rId2" cstate="print">
            <a:lum bright="26000"/>
          </a:blip>
          <a:srcRect/>
          <a:stretch>
            <a:fillRect/>
          </a:stretch>
        </p:blipFill>
        <p:spPr bwMode="auto">
          <a:xfrm>
            <a:off x="0" y="6072206"/>
            <a:ext cx="2643146" cy="951533"/>
          </a:xfrm>
          <a:prstGeom prst="rect">
            <a:avLst/>
          </a:prstGeom>
          <a:noFill/>
        </p:spPr>
      </p:pic>
      <p:pic>
        <p:nvPicPr>
          <p:cNvPr id="11286" name="Picture 22" descr="http://oboi.tululu.org/o/8/6405/prew.jpg"/>
          <p:cNvPicPr>
            <a:picLocks noChangeAspect="1" noChangeArrowheads="1"/>
          </p:cNvPicPr>
          <p:nvPr userDrawn="1"/>
        </p:nvPicPr>
        <p:blipFill>
          <a:blip r:embed="rId3"/>
          <a:srcRect l="25997" r="39946"/>
          <a:stretch>
            <a:fillRect/>
          </a:stretch>
        </p:blipFill>
        <p:spPr bwMode="auto">
          <a:xfrm flipH="1">
            <a:off x="0" y="0"/>
            <a:ext cx="3357554" cy="6858000"/>
          </a:xfrm>
          <a:prstGeom prst="rect">
            <a:avLst/>
          </a:prstGeom>
          <a:noFill/>
        </p:spPr>
      </p:pic>
      <p:pic>
        <p:nvPicPr>
          <p:cNvPr id="11274" name="Picture 10" descr="http://www.playcast.ru/uploads/2013/04/18/5199674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1681" y="3357562"/>
            <a:ext cx="1340992" cy="3348011"/>
          </a:xfrm>
          <a:prstGeom prst="rect">
            <a:avLst/>
          </a:prstGeom>
          <a:noFill/>
          <a:effectLst>
            <a:outerShdw blurRad="50800" dist="38100" sx="109000" sy="1090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2" descr="http://nachalo4ka.ru/wp-content/uploads/2014/07/osennie-vetochki-1.png"/>
          <p:cNvPicPr>
            <a:picLocks noChangeAspect="1" noChangeArrowheads="1"/>
          </p:cNvPicPr>
          <p:nvPr userDrawn="1"/>
        </p:nvPicPr>
        <p:blipFill>
          <a:blip r:embed="rId5" cstate="print"/>
          <a:srcRect r="55353" b="37595"/>
          <a:stretch>
            <a:fillRect/>
          </a:stretch>
        </p:blipFill>
        <p:spPr bwMode="auto">
          <a:xfrm rot="16200000" flipV="1">
            <a:off x="-321471" y="464323"/>
            <a:ext cx="2071702" cy="1428760"/>
          </a:xfrm>
          <a:prstGeom prst="rect">
            <a:avLst/>
          </a:prstGeom>
          <a:noFill/>
        </p:spPr>
      </p:pic>
      <p:pic>
        <p:nvPicPr>
          <p:cNvPr id="24" name="Picture 12" descr="http://nachalo4ka.ru/wp-content/uploads/2014/07/osennie-vetochki-1.png"/>
          <p:cNvPicPr>
            <a:picLocks noChangeAspect="1" noChangeArrowheads="1"/>
          </p:cNvPicPr>
          <p:nvPr userDrawn="1"/>
        </p:nvPicPr>
        <p:blipFill>
          <a:blip r:embed="rId6" cstate="print"/>
          <a:srcRect l="30721" b="65360"/>
          <a:stretch>
            <a:fillRect/>
          </a:stretch>
        </p:blipFill>
        <p:spPr bwMode="auto">
          <a:xfrm rot="16200000" flipV="1">
            <a:off x="-1178759" y="2893215"/>
            <a:ext cx="3214709" cy="571503"/>
          </a:xfrm>
          <a:prstGeom prst="rect">
            <a:avLst/>
          </a:prstGeom>
          <a:noFill/>
        </p:spPr>
      </p:pic>
      <p:pic>
        <p:nvPicPr>
          <p:cNvPr id="28" name="Picture 12" descr="http://s4.pic4you.ru/y2014/06-20/24687/4456513.png"/>
          <p:cNvPicPr>
            <a:picLocks noChangeAspect="1" noChangeArrowheads="1"/>
          </p:cNvPicPr>
          <p:nvPr userDrawn="1"/>
        </p:nvPicPr>
        <p:blipFill>
          <a:blip r:embed="rId7" cstate="print"/>
          <a:srcRect l="17143" r="17500"/>
          <a:stretch>
            <a:fillRect/>
          </a:stretch>
        </p:blipFill>
        <p:spPr bwMode="auto">
          <a:xfrm>
            <a:off x="214282" y="3000372"/>
            <a:ext cx="1353974" cy="2071662"/>
          </a:xfrm>
          <a:prstGeom prst="rect">
            <a:avLst/>
          </a:prstGeom>
          <a:noFill/>
        </p:spPr>
      </p:pic>
      <p:pic>
        <p:nvPicPr>
          <p:cNvPr id="17" name="Picture 10" descr="http://www.playcast.ru/uploads/2015/06/26/14113172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7158" y="428604"/>
            <a:ext cx="2428892" cy="3088537"/>
          </a:xfrm>
          <a:prstGeom prst="rect">
            <a:avLst/>
          </a:prstGeom>
          <a:noFill/>
        </p:spPr>
      </p:pic>
      <p:sp>
        <p:nvSpPr>
          <p:cNvPr id="27" name="Блок-схема: документ 26"/>
          <p:cNvSpPr/>
          <p:nvPr userDrawn="1"/>
        </p:nvSpPr>
        <p:spPr>
          <a:xfrm rot="5400000">
            <a:off x="1500174" y="-785826"/>
            <a:ext cx="6858000" cy="8429652"/>
          </a:xfrm>
          <a:prstGeom prst="flowChartDocument">
            <a:avLst/>
          </a:prstGeom>
          <a:solidFill>
            <a:srgbClr val="E0E4E4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276" name="Picture 12" descr="http://nachalo4ka.ru/wp-content/uploads/2014/07/osennie-vetochki-1.png"/>
          <p:cNvPicPr>
            <a:picLocks noChangeAspect="1" noChangeArrowheads="1"/>
          </p:cNvPicPr>
          <p:nvPr userDrawn="1"/>
        </p:nvPicPr>
        <p:blipFill>
          <a:blip r:embed="rId9" cstate="print"/>
          <a:srcRect t="25003" r="40743"/>
          <a:stretch>
            <a:fillRect/>
          </a:stretch>
        </p:blipFill>
        <p:spPr bwMode="auto">
          <a:xfrm flipH="1">
            <a:off x="0" y="0"/>
            <a:ext cx="2078062" cy="1285812"/>
          </a:xfrm>
          <a:prstGeom prst="rect">
            <a:avLst/>
          </a:prstGeom>
          <a:noFill/>
        </p:spPr>
      </p:pic>
      <p:sp>
        <p:nvSpPr>
          <p:cNvPr id="31" name="Рамка 3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C4D9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8429652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9CCFF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9CC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http://oboi.tululu.org/o/8/6405/prew.jpg"/>
          <p:cNvPicPr>
            <a:picLocks noChangeAspect="1" noChangeArrowheads="1"/>
          </p:cNvPicPr>
          <p:nvPr userDrawn="1"/>
        </p:nvPicPr>
        <p:blipFill>
          <a:blip r:embed="rId2"/>
          <a:srcRect l="41939" r="39946"/>
          <a:stretch>
            <a:fillRect/>
          </a:stretch>
        </p:blipFill>
        <p:spPr bwMode="auto">
          <a:xfrm flipH="1">
            <a:off x="0" y="0"/>
            <a:ext cx="178591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16" name="Группа 15"/>
          <p:cNvGrpSpPr/>
          <p:nvPr userDrawn="1"/>
        </p:nvGrpSpPr>
        <p:grpSpPr>
          <a:xfrm>
            <a:off x="0" y="142852"/>
            <a:ext cx="2078062" cy="6568318"/>
            <a:chOff x="0" y="0"/>
            <a:chExt cx="2078062" cy="6558953"/>
          </a:xfrm>
        </p:grpSpPr>
        <p:pic>
          <p:nvPicPr>
            <p:cNvPr id="9" name="Picture 10" descr="http://www.playcast.ru/uploads/2013/04/18/5199674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2639437"/>
              <a:ext cx="1569899" cy="3919516"/>
            </a:xfrm>
            <a:prstGeom prst="rect">
              <a:avLst/>
            </a:prstGeom>
            <a:noFill/>
            <a:effectLst>
              <a:outerShdw blurRad="50800" dist="38100" sx="109000" sy="1090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30721" b="65360"/>
            <a:stretch>
              <a:fillRect/>
            </a:stretch>
          </p:blipFill>
          <p:spPr bwMode="auto">
            <a:xfrm rot="16200000" flipV="1">
              <a:off x="-1178759" y="2893215"/>
              <a:ext cx="3214709" cy="571503"/>
            </a:xfrm>
            <a:prstGeom prst="rect">
              <a:avLst/>
            </a:prstGeom>
            <a:noFill/>
          </p:spPr>
        </p:pic>
        <p:pic>
          <p:nvPicPr>
            <p:cNvPr id="12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25003" r="40743"/>
            <a:stretch>
              <a:fillRect/>
            </a:stretch>
          </p:blipFill>
          <p:spPr bwMode="auto">
            <a:xfrm flipH="1">
              <a:off x="0" y="0"/>
              <a:ext cx="2078062" cy="1285812"/>
            </a:xfrm>
            <a:prstGeom prst="rect">
              <a:avLst/>
            </a:prstGeom>
            <a:noFill/>
          </p:spPr>
        </p:pic>
        <p:pic>
          <p:nvPicPr>
            <p:cNvPr id="13" name="Picture 12" descr="http://s4.pic4you.ru/y2014/06-20/24687/4456513.png"/>
            <p:cNvPicPr>
              <a:picLocks noChangeAspect="1" noChangeArrowheads="1"/>
            </p:cNvPicPr>
            <p:nvPr userDrawn="1"/>
          </p:nvPicPr>
          <p:blipFill>
            <a:blip r:embed="rId6"/>
            <a:srcRect l="17143" r="17500"/>
            <a:stretch>
              <a:fillRect/>
            </a:stretch>
          </p:blipFill>
          <p:spPr bwMode="auto">
            <a:xfrm>
              <a:off x="142844" y="2285992"/>
              <a:ext cx="1634112" cy="2500290"/>
            </a:xfrm>
            <a:prstGeom prst="rect">
              <a:avLst/>
            </a:prstGeom>
            <a:noFill/>
          </p:spPr>
        </p:pic>
        <p:pic>
          <p:nvPicPr>
            <p:cNvPr id="15" name="Picture 10" descr="http://www.playcast.ru/uploads/2015/06/26/14113172.png"/>
            <p:cNvPicPr>
              <a:picLocks noChangeAspect="1" noChangeArrowheads="1"/>
            </p:cNvPicPr>
            <p:nvPr userDrawn="1"/>
          </p:nvPicPr>
          <p:blipFill>
            <a:blip r:embed="rId7"/>
            <a:srcRect l="41176"/>
            <a:stretch>
              <a:fillRect/>
            </a:stretch>
          </p:blipFill>
          <p:spPr bwMode="auto">
            <a:xfrm flipH="1">
              <a:off x="357158" y="428604"/>
              <a:ext cx="1428760" cy="3088537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12" descr="http://nachalo4ka.ru/wp-content/uploads/2014/07/osennie-vetochki-1.png"/>
          <p:cNvPicPr>
            <a:picLocks noChangeAspect="1" noChangeArrowheads="1"/>
          </p:cNvPicPr>
          <p:nvPr userDrawn="1"/>
        </p:nvPicPr>
        <p:blipFill>
          <a:blip r:embed="rId8" cstate="print"/>
          <a:srcRect r="55353" b="37595"/>
          <a:stretch>
            <a:fillRect/>
          </a:stretch>
        </p:blipFill>
        <p:spPr bwMode="auto">
          <a:xfrm rot="16200000" flipV="1">
            <a:off x="-321471" y="464323"/>
            <a:ext cx="2071702" cy="1428760"/>
          </a:xfrm>
          <a:prstGeom prst="rect">
            <a:avLst/>
          </a:prstGeom>
          <a:noFill/>
        </p:spPr>
      </p:pic>
      <p:sp>
        <p:nvSpPr>
          <p:cNvPr id="14" name="Рамка 1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C4D9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 descr="http://oboi.tululu.org/o/8/6405/prew.jpg"/>
          <p:cNvPicPr>
            <a:picLocks noChangeAspect="1" noChangeArrowheads="1"/>
          </p:cNvPicPr>
          <p:nvPr userDrawn="1"/>
        </p:nvPicPr>
        <p:blipFill>
          <a:blip r:embed="rId2"/>
          <a:srcRect l="41939" r="39946"/>
          <a:stretch>
            <a:fillRect/>
          </a:stretch>
        </p:blipFill>
        <p:spPr bwMode="auto">
          <a:xfrm flipH="1">
            <a:off x="0" y="0"/>
            <a:ext cx="10001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9" name="Picture 12" descr="http://nachalo4ka.ru/wp-content/uploads/2014/07/osennie-vetochki-1.png"/>
          <p:cNvPicPr>
            <a:picLocks noChangeAspect="1" noChangeArrowheads="1"/>
          </p:cNvPicPr>
          <p:nvPr userDrawn="1"/>
        </p:nvPicPr>
        <p:blipFill>
          <a:blip r:embed="rId3" cstate="print"/>
          <a:srcRect l="67670" r="23093" b="65360"/>
          <a:stretch>
            <a:fillRect/>
          </a:stretch>
        </p:blipFill>
        <p:spPr bwMode="auto">
          <a:xfrm flipV="1">
            <a:off x="571472" y="142852"/>
            <a:ext cx="428628" cy="5715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792146" cy="3857627"/>
            <a:chOff x="0" y="0"/>
            <a:chExt cx="792146" cy="3857627"/>
          </a:xfrm>
        </p:grpSpPr>
        <p:pic>
          <p:nvPicPr>
            <p:cNvPr id="10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30721" b="65360"/>
            <a:stretch>
              <a:fillRect/>
            </a:stretch>
          </p:blipFill>
          <p:spPr bwMode="auto">
            <a:xfrm rot="16200000" flipV="1">
              <a:off x="-1321603" y="1964521"/>
              <a:ext cx="3214709" cy="571503"/>
            </a:xfrm>
            <a:prstGeom prst="rect">
              <a:avLst/>
            </a:prstGeom>
            <a:noFill/>
          </p:spPr>
        </p:pic>
        <p:pic>
          <p:nvPicPr>
            <p:cNvPr id="11" name="Picture 12" descr="http://nachalo4ka.ru/wp-content/uploads/2014/07/osennie-vetochki-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5003" r="77412"/>
            <a:stretch>
              <a:fillRect/>
            </a:stretch>
          </p:blipFill>
          <p:spPr bwMode="auto">
            <a:xfrm flipH="1">
              <a:off x="0" y="0"/>
              <a:ext cx="792146" cy="1285812"/>
            </a:xfrm>
            <a:prstGeom prst="rect">
              <a:avLst/>
            </a:prstGeom>
            <a:noFill/>
          </p:spPr>
        </p:pic>
      </p:grpSp>
      <p:sp>
        <p:nvSpPr>
          <p:cNvPr id="15" name="Рамка 1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C4D9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10" descr="http://www.playcast.ru/uploads/2015/06/26/14113172.png"/>
          <p:cNvPicPr>
            <a:picLocks noChangeAspect="1" noChangeArrowheads="1"/>
          </p:cNvPicPr>
          <p:nvPr userDrawn="1"/>
        </p:nvPicPr>
        <p:blipFill>
          <a:blip r:embed="rId5"/>
          <a:srcRect l="58824" r="5881"/>
          <a:stretch>
            <a:fillRect/>
          </a:stretch>
        </p:blipFill>
        <p:spPr bwMode="auto">
          <a:xfrm flipH="1">
            <a:off x="142844" y="928670"/>
            <a:ext cx="857256" cy="30885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E4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rgbClr val="C4D9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29652" y="650083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9CCFF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99CCFF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114298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Правове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вихованя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засобами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діяльності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гуртка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«Право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і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закон»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імені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Антона 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Горбачевського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 Amour One" pitchFamily="2" charset="0"/>
                <a:cs typeface="Raavi" pitchFamily="2" charset="0"/>
              </a:rPr>
              <a:t>    </a:t>
            </a:r>
            <a:endParaRPr lang="ru-RU" sz="2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 Amour One" pitchFamily="2" charset="0"/>
              <a:cs typeface="Raav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928802"/>
            <a:ext cx="72866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клубу: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Станкевич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І.П.</a:t>
            </a:r>
          </a:p>
          <a:p>
            <a:pPr algn="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 проекту учасники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клубу: студенти 1-го курсу</a:t>
            </a:r>
          </a:p>
          <a:p>
            <a:pPr algn="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Звітний період: 2015-2016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600" b="1" dirty="0" smtClean="0">
              <a:solidFill>
                <a:srgbClr val="0070C0"/>
              </a:solidFill>
              <a:latin typeface="Mon Amour One" pitchFamily="2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143240" y="3286124"/>
            <a:ext cx="5786478" cy="357187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Робота клубу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“Право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закон”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спрямована на поглиблення знань студентів з курсу навчального предмета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“Основи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правознавства”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розширення змісту правової освіти, сприяє формуванню стійкого інтересу до предмета, розвиток відповідних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компетентостей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 здібностей у студентів. Діяльність клубу сприяє формуванню правової культури і підвищенню правосвідомості молодої особи в суспільстві.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Суть заходів полягає в необхідності розвивати у студентської молоді почуття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гідності,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відповідальності за свої дії, усвідомлення своїх прав, обов’язків, стимулювати у студентів бажання реалізовувати свої права.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Право 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створене на користь людству</a:t>
            </a:r>
            <a:endParaRPr lang="uk-U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-2643218" y="2857500"/>
            <a:ext cx="68580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Лекційне засідання гуртка на тему: «Єдність та відмінність права і моралі»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50" name="Picture 24" descr="D:\Мої документи\Фото робота\13-14-15\IMGP4522.JPG"/>
          <p:cNvPicPr>
            <a:picLocks noChangeAspect="1" noChangeArrowheads="1"/>
          </p:cNvPicPr>
          <p:nvPr/>
        </p:nvPicPr>
        <p:blipFill>
          <a:blip r:embed="rId2" cstate="print"/>
          <a:srcRect t="15459"/>
          <a:stretch>
            <a:fillRect/>
          </a:stretch>
        </p:blipFill>
        <p:spPr bwMode="auto">
          <a:xfrm>
            <a:off x="1428728" y="214290"/>
            <a:ext cx="3803127" cy="2411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5" descr="D:\Мої документи\Фото робота\13-14-15\IMGP4516.JPG"/>
          <p:cNvPicPr>
            <a:picLocks noChangeAspect="1" noChangeArrowheads="1"/>
          </p:cNvPicPr>
          <p:nvPr/>
        </p:nvPicPr>
        <p:blipFill>
          <a:blip r:embed="rId3" cstate="print"/>
          <a:srcRect t="14858"/>
          <a:stretch>
            <a:fillRect/>
          </a:stretch>
        </p:blipFill>
        <p:spPr bwMode="auto">
          <a:xfrm>
            <a:off x="1500166" y="2428868"/>
            <a:ext cx="3429196" cy="218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26" descr="D:\Мої документи\Фото робота\13-14-15\IMGP4501.JPG"/>
          <p:cNvPicPr>
            <a:picLocks noChangeAspect="1" noChangeArrowheads="1"/>
          </p:cNvPicPr>
          <p:nvPr/>
        </p:nvPicPr>
        <p:blipFill>
          <a:blip r:embed="rId4" cstate="print"/>
          <a:srcRect l="26817" t="15625"/>
          <a:stretch>
            <a:fillRect/>
          </a:stretch>
        </p:blipFill>
        <p:spPr bwMode="auto">
          <a:xfrm>
            <a:off x="6143636" y="214290"/>
            <a:ext cx="2786598" cy="240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Picture 27" descr="D:\Мої документи\Фото робота\13-14-15\IMGP4513.JPG"/>
          <p:cNvPicPr>
            <a:picLocks noChangeAspect="1" noChangeArrowheads="1"/>
          </p:cNvPicPr>
          <p:nvPr/>
        </p:nvPicPr>
        <p:blipFill>
          <a:blip r:embed="rId5" cstate="print"/>
          <a:srcRect t="8887"/>
          <a:stretch>
            <a:fillRect/>
          </a:stretch>
        </p:blipFill>
        <p:spPr bwMode="auto">
          <a:xfrm>
            <a:off x="2000232" y="4500570"/>
            <a:ext cx="3215219" cy="219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28" descr="D:\Мої документи\Фото робота\13-14-15\IMGP4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92834">
            <a:off x="4311274" y="1686021"/>
            <a:ext cx="2728180" cy="2046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4" name="Содержимое 63"/>
          <p:cNvSpPr>
            <a:spLocks noGrp="1"/>
          </p:cNvSpPr>
          <p:nvPr>
            <p:ph idx="1"/>
          </p:nvPr>
        </p:nvSpPr>
        <p:spPr>
          <a:xfrm>
            <a:off x="5143504" y="4071942"/>
            <a:ext cx="3786214" cy="278605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ході правового лекторію студенти визначили сутність понять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“право”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“мораль”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їх спільні, загальні характеристики, взаємозалежність цих норм у суспільстві та відмінні риси, що їх розрізняють.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18.11.2015р.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студенти груп ПО 25,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26, студенти гуртка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9" descr="D:\Мої документи\Фото робота\13-14-15\IMGP4504.JPG"/>
          <p:cNvPicPr>
            <a:picLocks noChangeAspect="1" noChangeArrowheads="1"/>
          </p:cNvPicPr>
          <p:nvPr/>
        </p:nvPicPr>
        <p:blipFill>
          <a:blip r:embed="rId7" cstate="print"/>
          <a:srcRect t="13008" r="32104"/>
          <a:stretch>
            <a:fillRect/>
          </a:stretch>
        </p:blipFill>
        <p:spPr bwMode="auto">
          <a:xfrm>
            <a:off x="6643702" y="1928802"/>
            <a:ext cx="2286016" cy="219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-2721775" y="3007503"/>
            <a:ext cx="6372244" cy="9286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Захист презентацій-брошур 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Інна\Desktop\Проекти\IMGP4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Інна\Desktop\Проекти\IMGP4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9897">
            <a:off x="5643570" y="357166"/>
            <a:ext cx="2643711" cy="198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Інна\Desktop\Проекти\IMGP4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70627" y="3472787"/>
            <a:ext cx="3207812" cy="240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Інна\Desktop\Проекти\IMGP4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60235">
            <a:off x="3122770" y="689876"/>
            <a:ext cx="2660119" cy="199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Users\Інна\Desktop\Проекти\IMGP4817.JPG"/>
          <p:cNvPicPr>
            <a:picLocks noChangeAspect="1" noChangeArrowheads="1"/>
          </p:cNvPicPr>
          <p:nvPr/>
        </p:nvPicPr>
        <p:blipFill>
          <a:blip r:embed="rId6" cstate="print"/>
          <a:srcRect l="12300" r="10115"/>
          <a:stretch>
            <a:fillRect/>
          </a:stretch>
        </p:blipFill>
        <p:spPr bwMode="auto">
          <a:xfrm rot="5910777">
            <a:off x="6584353" y="1877572"/>
            <a:ext cx="2172404" cy="210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C:\Users\Інна\Desktop\Проекти\IMGP4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59404">
            <a:off x="3397404" y="3768060"/>
            <a:ext cx="2826500" cy="211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86446" y="4143380"/>
            <a:ext cx="3071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Студенти гуртка презентували проекти на теми:</a:t>
            </a:r>
          </a:p>
          <a:p>
            <a:pPr algn="ctr"/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“Правовий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календар”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“Конституційні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права і свободи громадян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“Правопорушення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неповнолітніх. Юридична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відповідальність”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проведення: 10.02.2016р.</a:t>
            </a:r>
          </a:p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Учасники: студенти гуртка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нна\Desktop\Проекти\IMGP4824.JPG"/>
          <p:cNvPicPr>
            <a:picLocks noChangeAspect="1" noChangeArrowheads="1"/>
          </p:cNvPicPr>
          <p:nvPr/>
        </p:nvPicPr>
        <p:blipFill>
          <a:blip r:embed="rId2" cstate="print"/>
          <a:srcRect t="15909"/>
          <a:stretch>
            <a:fillRect/>
          </a:stretch>
        </p:blipFill>
        <p:spPr bwMode="auto">
          <a:xfrm rot="21300715">
            <a:off x="1881885" y="373254"/>
            <a:ext cx="3759784" cy="2371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-2607491" y="2893211"/>
            <a:ext cx="6643678" cy="857256"/>
          </a:xfrm>
        </p:spPr>
        <p:txBody>
          <a:bodyPr>
            <a:normAutofit fontScale="90000"/>
          </a:bodyPr>
          <a:lstStyle/>
          <a:p>
            <a:r>
              <a:rPr lang="uk-UA" sz="44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Захист презентацій-брошур </a:t>
            </a:r>
            <a:endParaRPr lang="uk-UA" sz="44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8" descr="C:\Users\Інна\Desktop\Проекти\IMGP4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887">
            <a:off x="1952760" y="2630602"/>
            <a:ext cx="3408630" cy="2556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C:\Users\Інна\Desktop\Проекти\IMGP4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2414">
            <a:off x="5547950" y="306276"/>
            <a:ext cx="3275804" cy="245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C:\Users\Інна\Desktop\Проекти\IMGP4833.JPG"/>
          <p:cNvPicPr>
            <a:picLocks noChangeAspect="1" noChangeArrowheads="1"/>
          </p:cNvPicPr>
          <p:nvPr/>
        </p:nvPicPr>
        <p:blipFill>
          <a:blip r:embed="rId5" cstate="print"/>
          <a:srcRect l="22341" r="15659"/>
          <a:stretch>
            <a:fillRect/>
          </a:stretch>
        </p:blipFill>
        <p:spPr bwMode="auto">
          <a:xfrm rot="4984602">
            <a:off x="5553242" y="2123837"/>
            <a:ext cx="2549669" cy="308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1" descr="C:\Users\Інна\Desktop\Проекти\IMGP4836.JPG"/>
          <p:cNvPicPr>
            <a:picLocks noChangeAspect="1" noChangeArrowheads="1"/>
          </p:cNvPicPr>
          <p:nvPr/>
        </p:nvPicPr>
        <p:blipFill>
          <a:blip r:embed="rId6" cstate="print"/>
          <a:srcRect t="5528" b="6019"/>
          <a:stretch>
            <a:fillRect/>
          </a:stretch>
        </p:blipFill>
        <p:spPr bwMode="auto">
          <a:xfrm>
            <a:off x="1857356" y="4929198"/>
            <a:ext cx="2643206" cy="175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5072074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Студенти гуртка презентували проекти на теми:</a:t>
            </a:r>
          </a:p>
          <a:p>
            <a:pPr algn="ctr"/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“Основи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сімейного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права”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“Вибори.Референдум”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“Історія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становлення прав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людини”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проведення: 09.03.2016р.</a:t>
            </a:r>
          </a:p>
          <a:p>
            <a:pPr algn="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Учасники: студенти гуртка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5429264"/>
            <a:ext cx="7286676" cy="1214446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Лекція приурочена до 160-ї річниці від народження Антона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Горбачевського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містила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правника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Чорткова,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провадив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яку ми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називаємо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правозахистом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04.02.2016 р.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Аудиторія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  <a:endPara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D:\Мої документи\Фото робота\Степаненко Горбачевський 4.2.16р\IMGP4802.JPG"/>
          <p:cNvPicPr>
            <a:picLocks noChangeAspect="1" noChangeArrowheads="1"/>
          </p:cNvPicPr>
          <p:nvPr/>
        </p:nvPicPr>
        <p:blipFill>
          <a:blip r:embed="rId2" cstate="print"/>
          <a:srcRect t="5755" b="10805"/>
          <a:stretch>
            <a:fillRect/>
          </a:stretch>
        </p:blipFill>
        <p:spPr bwMode="auto">
          <a:xfrm>
            <a:off x="1486172" y="214290"/>
            <a:ext cx="353877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1" descr="D:\Мої документи\Фото робота\Степаненко Горбачевський 4.2.16р\IMGP4803.JPG"/>
          <p:cNvPicPr>
            <a:picLocks noChangeAspect="1" noChangeArrowheads="1"/>
          </p:cNvPicPr>
          <p:nvPr/>
        </p:nvPicPr>
        <p:blipFill>
          <a:blip r:embed="rId3" cstate="print"/>
          <a:srcRect t="12298"/>
          <a:stretch>
            <a:fillRect/>
          </a:stretch>
        </p:blipFill>
        <p:spPr bwMode="auto">
          <a:xfrm>
            <a:off x="1500166" y="2428868"/>
            <a:ext cx="36926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2" descr="D:\Мої документи\Фото робота\Степаненко Горбачевський 4.2.16р\IMGP4804.JPG"/>
          <p:cNvPicPr>
            <a:picLocks noChangeAspect="1" noChangeArrowheads="1"/>
          </p:cNvPicPr>
          <p:nvPr/>
        </p:nvPicPr>
        <p:blipFill>
          <a:blip r:embed="rId4" cstate="print"/>
          <a:srcRect b="13957"/>
          <a:stretch>
            <a:fillRect/>
          </a:stretch>
        </p:blipFill>
        <p:spPr bwMode="auto">
          <a:xfrm>
            <a:off x="4786314" y="214290"/>
            <a:ext cx="4000528" cy="258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 rot="16200000">
            <a:off x="-2571780" y="2857500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Лекція-презентація О.М.Степаненко на тему: </a:t>
            </a:r>
            <a:r>
              <a:rPr lang="uk-UA" sz="32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“Захисник</a:t>
            </a:r>
            <a:r>
              <a:rPr lang="uk-UA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гідності та </a:t>
            </a:r>
            <a:r>
              <a:rPr lang="uk-UA" sz="32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права”</a:t>
            </a:r>
            <a:endParaRPr lang="uk-UA" sz="32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2" descr="D:\Мої документи\Фото робота\Степаненко Горбачевський 4.2.16р\IMGP4799.JPG"/>
          <p:cNvPicPr>
            <a:picLocks noChangeAspect="1" noChangeArrowheads="1"/>
          </p:cNvPicPr>
          <p:nvPr/>
        </p:nvPicPr>
        <p:blipFill>
          <a:blip r:embed="rId5" cstate="print"/>
          <a:srcRect t="25007"/>
          <a:stretch>
            <a:fillRect/>
          </a:stretch>
        </p:blipFill>
        <p:spPr bwMode="auto">
          <a:xfrm>
            <a:off x="4643438" y="2571744"/>
            <a:ext cx="431840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Інна\Desktop\Проекти\IMGP47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3159"/>
          <a:stretch>
            <a:fillRect/>
          </a:stretch>
        </p:blipFill>
        <p:spPr bwMode="auto">
          <a:xfrm>
            <a:off x="1000100" y="2428868"/>
            <a:ext cx="4143386" cy="207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 descr="C:\Users\Інна\Desktop\Проекти\IMGP47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6044"/>
          <a:stretch>
            <a:fillRect/>
          </a:stretch>
        </p:blipFill>
        <p:spPr bwMode="auto">
          <a:xfrm>
            <a:off x="5214942" y="214290"/>
            <a:ext cx="3714776" cy="366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 descr="C:\Users\Інна\Desktop\Проекти\IMGP475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20251"/>
          <a:stretch>
            <a:fillRect/>
          </a:stretch>
        </p:blipFill>
        <p:spPr bwMode="auto">
          <a:xfrm>
            <a:off x="4857752" y="3357562"/>
            <a:ext cx="4071930" cy="243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 rot="16200000">
            <a:off x="-2821809" y="3036091"/>
            <a:ext cx="6858000" cy="785818"/>
          </a:xfrm>
        </p:spPr>
        <p:txBody>
          <a:bodyPr>
            <a:noAutofit/>
          </a:bodyPr>
          <a:lstStyle/>
          <a:p>
            <a:r>
              <a:rPr lang="uk-UA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Зустріч студентів коледжу із начальником районного управління юстиції І.Є.</a:t>
            </a:r>
            <a:r>
              <a:rPr lang="uk-UA" sz="2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Жигуновою</a:t>
            </a:r>
            <a:r>
              <a:rPr lang="uk-UA" sz="25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uk-UA" sz="25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714884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 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Гостя розповіла про специфіку діяльності юстиції як державного органу, ознайомила із реформами у сфері цивільних правовідносин, описала діяльність державних реєстраційних органів, виконавчої служби, нотаріату тощо.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2" descr="C:\Users\Інна\Desktop\Проекти\IMGP4763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t="34015"/>
          <a:stretch>
            <a:fillRect/>
          </a:stretch>
        </p:blipFill>
        <p:spPr bwMode="auto">
          <a:xfrm>
            <a:off x="1000100" y="214290"/>
            <a:ext cx="418274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7686" y="5934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проведення: 09.12.2015р.</a:t>
            </a:r>
          </a:p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Слухацька аудиторія: група ПО23, студенти гуртка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00024" cy="6500858"/>
          </a:xfrm>
        </p:spPr>
        <p:txBody>
          <a:bodyPr vert="vert270">
            <a:noAutofit/>
          </a:bodyPr>
          <a:lstStyle/>
          <a:p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Зустріч з представниками центру правової допомоги</a:t>
            </a:r>
            <a:endParaRPr lang="uk-U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429000"/>
            <a:ext cx="3714776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Представник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Докиль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Т.Ю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Чортківського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місцевого центру з надання безоплатної вторинної допомоги розповіла про соціальну програму Уряду України, що гарантує людям ефективний захист їхніх прав.</a:t>
            </a:r>
          </a:p>
          <a:p>
            <a:pPr algn="ctr"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 проведення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11.12.2015р.</a:t>
            </a:r>
          </a:p>
          <a:p>
            <a:pPr algn="r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Слухацька аудиторія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студенти гуртка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9" descr="D:\Мої документи\Фото робота\Степаненко Горбачевський 4.2.16р\IMGP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214290"/>
            <a:ext cx="400052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7" descr="D:\Мої документи\Фото робота\Степаненко Горбачевський 4.2.16р\IMGP4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8" descr="D:\Мої документи\Фото робота\Степаненко Горбачевський 4.2.16р\IMGP4811.JPG"/>
          <p:cNvPicPr>
            <a:picLocks noChangeAspect="1" noChangeArrowheads="1"/>
          </p:cNvPicPr>
          <p:nvPr/>
        </p:nvPicPr>
        <p:blipFill>
          <a:blip r:embed="rId4" cstate="print"/>
          <a:srcRect l="18310" t="17021" r="5634"/>
          <a:stretch>
            <a:fillRect/>
          </a:stretch>
        </p:blipFill>
        <p:spPr bwMode="auto">
          <a:xfrm>
            <a:off x="1071538" y="3286124"/>
            <a:ext cx="385765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ї документи\Фото робота\Станкевич Соціологія\IMGP4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674" t="35666"/>
          <a:stretch>
            <a:fillRect/>
          </a:stretch>
        </p:blipFill>
        <p:spPr bwMode="auto">
          <a:xfrm>
            <a:off x="1000100" y="214290"/>
            <a:ext cx="4446240" cy="2428892"/>
          </a:xfrm>
          <a:prstGeom prst="rect">
            <a:avLst/>
          </a:prstGeom>
          <a:noFill/>
        </p:spPr>
      </p:pic>
      <p:pic>
        <p:nvPicPr>
          <p:cNvPr id="16" name="Picture 6" descr="D:\Мої документи\Фото робота\13-14-15\IMGP3555.JPG"/>
          <p:cNvPicPr>
            <a:picLocks noChangeAspect="1" noChangeArrowheads="1"/>
          </p:cNvPicPr>
          <p:nvPr/>
        </p:nvPicPr>
        <p:blipFill>
          <a:blip r:embed="rId3" cstate="print"/>
          <a:srcRect l="29167"/>
          <a:stretch>
            <a:fillRect/>
          </a:stretch>
        </p:blipFill>
        <p:spPr bwMode="auto">
          <a:xfrm rot="5400000">
            <a:off x="5040312" y="103168"/>
            <a:ext cx="3778284" cy="400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821809" y="3036091"/>
            <a:ext cx="6858000" cy="78581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Вікторина 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«Чи знаєш ти право?»</a:t>
            </a:r>
            <a:endParaRPr lang="uk-U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Picture 5" descr="D:\Мої документи\Фото робота\13-14-15\IMGP3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929066"/>
            <a:ext cx="3905245" cy="2928934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929190" y="4000504"/>
            <a:ext cx="3995766" cy="2857496"/>
          </a:xfrm>
        </p:spPr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Зміст вікторини містив питання про основні міжнародні організації, що захищають права людей,  закони, що регулюють права людини в Україні, сутність прав, що гарантовані українцям.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Дата проведення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13.12.2015р.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Переможці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 1 місце - 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Антюк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О. (ПО16),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2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місце – Слоїк Т.(ПО13),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                             3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місце – Чорній Г. (ПО15).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D:\Мої документи\Фото робота\13-14-15\IMGP3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00024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143932" cy="1143000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_AlgeriusBrk" pitchFamily="82" charset="-52"/>
              </a:rPr>
              <a:t>Відкрите засідання клубу </a:t>
            </a:r>
            <a:r>
              <a:rPr lang="uk-UA" sz="2400" b="1" dirty="0" err="1" smtClean="0">
                <a:solidFill>
                  <a:srgbClr val="C00000"/>
                </a:solidFill>
                <a:latin typeface="a_AlgeriusBrk" pitchFamily="82" charset="-52"/>
              </a:rPr>
              <a:t>“Право</a:t>
            </a:r>
            <a:r>
              <a:rPr lang="uk-UA" sz="2400" b="1" dirty="0" smtClean="0">
                <a:solidFill>
                  <a:srgbClr val="C00000"/>
                </a:solidFill>
                <a:latin typeface="a_AlgeriusBrk" pitchFamily="82" charset="-52"/>
              </a:rPr>
              <a:t> і </a:t>
            </a:r>
            <a:r>
              <a:rPr lang="uk-UA" sz="2400" b="1" dirty="0" err="1" smtClean="0">
                <a:solidFill>
                  <a:srgbClr val="C00000"/>
                </a:solidFill>
                <a:latin typeface="a_AlgeriusBrk" pitchFamily="82" charset="-52"/>
              </a:rPr>
              <a:t>закон”</a:t>
            </a:r>
            <a:r>
              <a:rPr lang="uk-UA" sz="2400" b="1" dirty="0" smtClean="0">
                <a:solidFill>
                  <a:srgbClr val="C00000"/>
                </a:solidFill>
                <a:latin typeface="a_AlgeriusBrk" pitchFamily="82" charset="-52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latin typeface="a_AlgeriusBrk" pitchFamily="82" charset="-52"/>
              </a:rPr>
            </a:br>
            <a:r>
              <a:rPr lang="uk-UA" sz="2400" b="1" dirty="0" err="1" smtClean="0">
                <a:solidFill>
                  <a:srgbClr val="C00000"/>
                </a:solidFill>
                <a:latin typeface="a_AlgeriusBrk" pitchFamily="82" charset="-52"/>
              </a:rPr>
              <a:t>“Право</a:t>
            </a:r>
            <a:r>
              <a:rPr lang="uk-UA" sz="2400" b="1" dirty="0" smtClean="0">
                <a:solidFill>
                  <a:srgbClr val="C00000"/>
                </a:solidFill>
                <a:latin typeface="a_AlgeriusBrk" pitchFamily="82" charset="-52"/>
              </a:rPr>
              <a:t> на </a:t>
            </a:r>
            <a:r>
              <a:rPr lang="uk-UA" sz="2400" b="1" dirty="0" err="1" smtClean="0">
                <a:solidFill>
                  <a:srgbClr val="C00000"/>
                </a:solidFill>
                <a:latin typeface="a_AlgeriusBrk" pitchFamily="82" charset="-52"/>
              </a:rPr>
              <a:t>гідність”</a:t>
            </a:r>
            <a:endParaRPr lang="uk-UA" sz="2400" b="1" dirty="0">
              <a:solidFill>
                <a:srgbClr val="C00000"/>
              </a:solidFill>
              <a:latin typeface="a_AlgeriusBrk" pitchFamily="82" charset="-52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294967295"/>
          </p:nvPr>
        </p:nvSpPr>
        <p:spPr>
          <a:xfrm>
            <a:off x="1071538" y="3286124"/>
            <a:ext cx="7715304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Перегляд та обговорення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відеосюжету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“Стереотипи”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що запропонував гість клубу О.М. Степаненко. Зміст бесіди розкривав суть взаємовідносин між людьми різних релігій, національностей, їхнє ставлення один до одного засноване на стереотипах та законах суспільства.</a:t>
            </a:r>
          </a:p>
          <a:p>
            <a:pPr>
              <a:buNone/>
            </a:pPr>
            <a:endParaRPr lang="uk-UA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20.10. 2015 р.   </a:t>
            </a:r>
          </a:p>
          <a:p>
            <a:pPr algn="r"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Учасники: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студенти гуртка </a:t>
            </a:r>
          </a:p>
        </p:txBody>
      </p:sp>
      <p:pic>
        <p:nvPicPr>
          <p:cNvPr id="21" name="Picture 2" descr="C:\Users\Інна\Desktop\Фото робота\Степаненко\IMGP4747.JPG"/>
          <p:cNvPicPr>
            <a:picLocks noChangeAspect="1" noChangeArrowheads="1"/>
          </p:cNvPicPr>
          <p:nvPr/>
        </p:nvPicPr>
        <p:blipFill>
          <a:blip r:embed="rId2" cstate="print"/>
          <a:srcRect t="33613"/>
          <a:stretch>
            <a:fillRect/>
          </a:stretch>
        </p:blipFill>
        <p:spPr bwMode="auto">
          <a:xfrm>
            <a:off x="2857488" y="1214422"/>
            <a:ext cx="3331110" cy="180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 descr="C:\Users\Інна\Desktop\Фото робота\Степаненко\IMGP4744.JPG"/>
          <p:cNvPicPr>
            <a:picLocks noChangeAspect="1" noChangeArrowheads="1"/>
          </p:cNvPicPr>
          <p:nvPr/>
        </p:nvPicPr>
        <p:blipFill>
          <a:blip r:embed="rId3" cstate="print"/>
          <a:srcRect t="26299"/>
          <a:stretch>
            <a:fillRect/>
          </a:stretch>
        </p:blipFill>
        <p:spPr bwMode="auto">
          <a:xfrm rot="21319784">
            <a:off x="1422833" y="4349191"/>
            <a:ext cx="3955021" cy="218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4" descr="C:\Users\Інна\Desktop\Фото робота\Степаненко\IMGP4746.JPG"/>
          <p:cNvPicPr>
            <a:picLocks noChangeAspect="1" noChangeArrowheads="1"/>
          </p:cNvPicPr>
          <p:nvPr/>
        </p:nvPicPr>
        <p:blipFill>
          <a:blip r:embed="rId4" cstate="print"/>
          <a:srcRect t="29132"/>
          <a:stretch>
            <a:fillRect/>
          </a:stretch>
        </p:blipFill>
        <p:spPr bwMode="auto">
          <a:xfrm rot="21187233">
            <a:off x="671069" y="1172768"/>
            <a:ext cx="2993723" cy="1842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5" descr="C:\Users\Інна\Desktop\Фото робота\Степаненко\IMGP4742.JPG"/>
          <p:cNvPicPr>
            <a:picLocks noChangeAspect="1" noChangeArrowheads="1"/>
          </p:cNvPicPr>
          <p:nvPr/>
        </p:nvPicPr>
        <p:blipFill>
          <a:blip r:embed="rId5" cstate="print"/>
          <a:srcRect t="27479"/>
          <a:stretch>
            <a:fillRect/>
          </a:stretch>
        </p:blipFill>
        <p:spPr bwMode="auto">
          <a:xfrm rot="344502">
            <a:off x="5588956" y="1159519"/>
            <a:ext cx="3283569" cy="1929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6" descr="C:\Users\Інна\Desktop\Фото робота\Степаненко\IMGP4739.JPG"/>
          <p:cNvPicPr>
            <a:picLocks noChangeAspect="1" noChangeArrowheads="1"/>
          </p:cNvPicPr>
          <p:nvPr/>
        </p:nvPicPr>
        <p:blipFill>
          <a:blip r:embed="rId6" cstate="print"/>
          <a:srcRect t="30160"/>
          <a:stretch>
            <a:fillRect/>
          </a:stretch>
        </p:blipFill>
        <p:spPr bwMode="auto">
          <a:xfrm rot="259852">
            <a:off x="5067313" y="4206441"/>
            <a:ext cx="3634109" cy="190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666</TotalTime>
  <Words>506</Words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Лекційне засідання гуртка на тему: «Єдність та відмінність права і моралі»</vt:lpstr>
      <vt:lpstr>Захист презентацій-брошур </vt:lpstr>
      <vt:lpstr>Захист презентацій-брошур </vt:lpstr>
      <vt:lpstr>Лекція-презентація О.М.Степаненко на тему: “Захисник гідності та права”</vt:lpstr>
      <vt:lpstr>Зустріч студентів коледжу із начальником районного управління юстиції І.Є.Жигуновою  </vt:lpstr>
      <vt:lpstr>Зустріч з представниками центру правової допомоги</vt:lpstr>
      <vt:lpstr>Вікторина «Чи знаєш ти право?»</vt:lpstr>
      <vt:lpstr>Відкрите засідання клубу “Право і закон” “Право на гідність”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Інна</cp:lastModifiedBy>
  <cp:revision>81</cp:revision>
  <dcterms:created xsi:type="dcterms:W3CDTF">2015-08-10T12:13:28Z</dcterms:created>
  <dcterms:modified xsi:type="dcterms:W3CDTF">2016-04-14T18:04:50Z</dcterms:modified>
</cp:coreProperties>
</file>